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6858000" cx="12192000"/>
  <p:notesSz cx="6858000" cy="9144000"/>
  <p:embeddedFontLst>
    <p:embeddedFont>
      <p:font typeface="Lora"/>
      <p:regular r:id="rId21"/>
      <p:bold r:id="rId22"/>
      <p:italic r:id="rId23"/>
      <p:boldItalic r:id="rId24"/>
    </p:embeddedFont>
    <p:embeddedFont>
      <p:font typeface="Quattrocento Sans"/>
      <p:regular r:id="rId25"/>
      <p:bold r:id="rId26"/>
      <p:italic r:id="rId27"/>
      <p:boldItalic r:id="rId28"/>
    </p:embeddedFont>
    <p:embeddedFont>
      <p:font typeface="Roboto Light"/>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33" roundtripDataSignature="AMtx7mhIk2id3IWsf17GfHwXk/j+ArmhK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Lora-bold.fntdata"/><Relationship Id="rId21" Type="http://schemas.openxmlformats.org/officeDocument/2006/relationships/font" Target="fonts/Lora-regular.fntdata"/><Relationship Id="rId24" Type="http://schemas.openxmlformats.org/officeDocument/2006/relationships/font" Target="fonts/Lora-boldItalic.fntdata"/><Relationship Id="rId23" Type="http://schemas.openxmlformats.org/officeDocument/2006/relationships/font" Target="fonts/Lora-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QuattrocentoSans-bold.fntdata"/><Relationship Id="rId25" Type="http://schemas.openxmlformats.org/officeDocument/2006/relationships/font" Target="fonts/QuattrocentoSans-regular.fntdata"/><Relationship Id="rId28" Type="http://schemas.openxmlformats.org/officeDocument/2006/relationships/font" Target="fonts/QuattrocentoSans-boldItalic.fntdata"/><Relationship Id="rId27" Type="http://schemas.openxmlformats.org/officeDocument/2006/relationships/font" Target="fonts/QuattrocentoSans-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Light-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Light-italic.fntdata"/><Relationship Id="rId30" Type="http://schemas.openxmlformats.org/officeDocument/2006/relationships/font" Target="fonts/RobotoLight-bold.fntdata"/><Relationship Id="rId11" Type="http://schemas.openxmlformats.org/officeDocument/2006/relationships/slide" Target="slides/slide6.xml"/><Relationship Id="rId33" Type="http://customschemas.google.com/relationships/presentationmetadata" Target="metadata"/><Relationship Id="rId10" Type="http://schemas.openxmlformats.org/officeDocument/2006/relationships/slide" Target="slides/slide5.xml"/><Relationship Id="rId32" Type="http://schemas.openxmlformats.org/officeDocument/2006/relationships/font" Target="fonts/RobotoLight-bold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1" name="Google Shape;191;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0" name="Google Shape;20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9" name="Google Shape;209;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0" name="Google Shape;220;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9" name="Google Shape;22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9" name="Google Shape;239;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 name="Google Shape;12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3" name="Google Shape;13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 name="Google Shape;14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0" name="Google Shape;150;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 name="Google Shape;16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3" name="Google Shape;173;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2" name="Google Shape;18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26"/>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6"/>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26"/>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27"/>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27"/>
          <p:cNvSpPr/>
          <p:nvPr>
            <p:ph idx="2" type="pic"/>
          </p:nvPr>
        </p:nvSpPr>
        <p:spPr>
          <a:xfrm>
            <a:off x="5183188" y="987425"/>
            <a:ext cx="6172200" cy="4873625"/>
          </a:xfrm>
          <a:prstGeom prst="rect">
            <a:avLst/>
          </a:prstGeom>
          <a:noFill/>
          <a:ln>
            <a:noFill/>
          </a:ln>
        </p:spPr>
      </p:sp>
      <p:sp>
        <p:nvSpPr>
          <p:cNvPr id="88" name="Google Shape;88;p27"/>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28"/>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28"/>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29"/>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29"/>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18"/>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18"/>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18"/>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26" name="Shape 26"/>
        <p:cNvGrpSpPr/>
        <p:nvPr/>
      </p:nvGrpSpPr>
      <p:grpSpPr>
        <a:xfrm>
          <a:off x="0" y="0"/>
          <a:ext cx="0" cy="0"/>
          <a:chOff x="0" y="0"/>
          <a:chExt cx="0" cy="0"/>
        </a:xfrm>
      </p:grpSpPr>
      <p:pic>
        <p:nvPicPr>
          <p:cNvPr id="27" name="Google Shape;27;p19"/>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8" name="Google Shape;28;p19"/>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9" name="Google Shape;29;p19"/>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19"/>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1" name="Google Shape;31;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4" name="Shape 34"/>
        <p:cNvGrpSpPr/>
        <p:nvPr/>
      </p:nvGrpSpPr>
      <p:grpSpPr>
        <a:xfrm>
          <a:off x="0" y="0"/>
          <a:ext cx="0" cy="0"/>
          <a:chOff x="0" y="0"/>
          <a:chExt cx="0" cy="0"/>
        </a:xfrm>
      </p:grpSpPr>
      <p:sp>
        <p:nvSpPr>
          <p:cNvPr id="35" name="Google Shape;35;p20"/>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6" name="Google Shape;36;p20"/>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20"/>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8" name="Google Shape;38;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41" name="Shape 41"/>
        <p:cNvGrpSpPr/>
        <p:nvPr/>
      </p:nvGrpSpPr>
      <p:grpSpPr>
        <a:xfrm>
          <a:off x="0" y="0"/>
          <a:ext cx="0" cy="0"/>
          <a:chOff x="0" y="0"/>
          <a:chExt cx="0" cy="0"/>
        </a:xfrm>
      </p:grpSpPr>
      <p:sp>
        <p:nvSpPr>
          <p:cNvPr id="42" name="Google Shape;42;p21"/>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21"/>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21"/>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22"/>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22"/>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22"/>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23"/>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2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23"/>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23"/>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24"/>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24"/>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24"/>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24"/>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24"/>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24"/>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25"/>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6"/>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12.png"/><Relationship Id="rId5"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8.png"/><Relationship Id="rId4" Type="http://schemas.openxmlformats.org/officeDocument/2006/relationships/image" Target="../media/image16.png"/><Relationship Id="rId5"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9.png"/><Relationship Id="rId5" Type="http://schemas.openxmlformats.org/officeDocument/2006/relationships/image" Target="../media/image13.png"/><Relationship Id="rId6"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4187158"/>
            <a:ext cx="10882577" cy="1754326"/>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Class: </a:t>
            </a:r>
            <a:r>
              <a:rPr b="0" i="0" lang="en-US" sz="1800" u="none" cap="none" strike="noStrike">
                <a:solidFill>
                  <a:srgbClr val="262626"/>
                </a:solidFill>
                <a:latin typeface="Roboto Light"/>
                <a:ea typeface="Roboto Light"/>
                <a:cs typeface="Roboto Light"/>
                <a:sym typeface="Roboto Light"/>
              </a:rPr>
              <a:t>MSc</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Subject : </a:t>
            </a:r>
            <a:r>
              <a:rPr b="0" i="0" lang="en-US" sz="1800" u="none" cap="none" strike="noStrike">
                <a:solidFill>
                  <a:schemeClr val="dk1"/>
                </a:solidFill>
                <a:latin typeface="Roboto Light"/>
                <a:ea typeface="Roboto Light"/>
                <a:cs typeface="Roboto Light"/>
                <a:sym typeface="Roboto Light"/>
              </a:rPr>
              <a:t>Application of IT- Basics and Advance Excel</a:t>
            </a:r>
            <a:r>
              <a:rPr b="0" i="0" lang="en-US" sz="1800" u="none" cap="none" strike="noStrike">
                <a:solidFill>
                  <a:srgbClr val="262626"/>
                </a:solidFill>
                <a:latin typeface="Roboto Light"/>
                <a:ea typeface="Roboto Light"/>
                <a:cs typeface="Roboto Light"/>
                <a:sym typeface="Roboto Light"/>
              </a:rPr>
              <a:t> </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a:t>
            </a:r>
            <a:r>
              <a:rPr b="0" i="0" lang="en-US" sz="1800" u="none" cap="none" strike="noStrike">
                <a:solidFill>
                  <a:srgbClr val="262626"/>
                </a:solidFill>
                <a:latin typeface="Roboto Light"/>
                <a:ea typeface="Roboto Light"/>
                <a:cs typeface="Roboto Light"/>
                <a:sym typeface="Roboto Light"/>
              </a:rPr>
              <a:t>Unit 4 Chapter 2</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Name: Event Handling</a:t>
            </a:r>
            <a:endParaRPr b="0" i="0" sz="1800" u="none" cap="none" strike="noStrike">
              <a:solidFill>
                <a:srgbClr val="262626"/>
              </a:solidFill>
              <a:latin typeface="Roboto Light"/>
              <a:ea typeface="Roboto Light"/>
              <a:cs typeface="Roboto Light"/>
              <a:sym typeface="Roboto Light"/>
            </a:endParaRPr>
          </a:p>
        </p:txBody>
      </p:sp>
      <p:sp>
        <p:nvSpPr>
          <p:cNvPr id="111" name="Google Shape;111;p1"/>
          <p:cNvSpPr txBox="1"/>
          <p:nvPr/>
        </p:nvSpPr>
        <p:spPr>
          <a:xfrm>
            <a:off x="669601" y="3599717"/>
            <a:ext cx="10882577" cy="400110"/>
          </a:xfrm>
          <a:prstGeom prst="rect">
            <a:avLst/>
          </a:prstGeom>
          <a:solidFill>
            <a:srgbClr val="F2F2F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b="1" sz="2000" u="sng">
              <a:solidFill>
                <a:schemeClr val="dk1"/>
              </a:solidFill>
              <a:latin typeface="Roboto Light"/>
              <a:ea typeface="Roboto Light"/>
              <a:cs typeface="Roboto Light"/>
              <a:sym typeface="Roboto Light"/>
            </a:endParaRPr>
          </a:p>
        </p:txBody>
      </p:sp>
      <p:sp>
        <p:nvSpPr>
          <p:cNvPr id="112" name="Google Shape;112;p1"/>
          <p:cNvSpPr txBox="1"/>
          <p:nvPr>
            <p:ph idx="4294967295"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10"/>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94" name="Google Shape;194;p10"/>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Return Values</a:t>
            </a:r>
            <a:endParaRPr b="1" i="1" sz="4400">
              <a:latin typeface="Quattrocento Sans"/>
              <a:ea typeface="Quattrocento Sans"/>
              <a:cs typeface="Quattrocento Sans"/>
              <a:sym typeface="Quattrocento Sans"/>
            </a:endParaRPr>
          </a:p>
        </p:txBody>
      </p:sp>
      <p:sp>
        <p:nvSpPr>
          <p:cNvPr id="195" name="Google Shape;195;p10"/>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96" name="Google Shape;196;p1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7" name="Google Shape;197;p10"/>
          <p:cNvSpPr txBox="1"/>
          <p:nvPr/>
        </p:nvSpPr>
        <p:spPr>
          <a:xfrm>
            <a:off x="835251" y="1682973"/>
            <a:ext cx="10518549" cy="4298613"/>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i="1" lang="en-US" sz="2000">
                <a:solidFill>
                  <a:schemeClr val="dk1"/>
                </a:solidFill>
                <a:latin typeface="Quattrocento Sans"/>
                <a:ea typeface="Quattrocento Sans"/>
                <a:cs typeface="Quattrocento Sans"/>
                <a:sym typeface="Quattrocento Sans"/>
              </a:rPr>
              <a:t>The MsgBox function can return one of the following values which can be used to identify the button the user has clicked in the message box.</a:t>
            </a:r>
            <a:endParaRPr i="1" sz="20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1620"/>
              </a:spcBef>
              <a:spcAft>
                <a:spcPts val="0"/>
              </a:spcAft>
              <a:buNone/>
            </a:pPr>
            <a:r>
              <a:rPr i="1" lang="en-US" sz="2000">
                <a:solidFill>
                  <a:schemeClr val="dk1"/>
                </a:solidFill>
                <a:latin typeface="Quattrocento Sans"/>
                <a:ea typeface="Quattrocento Sans"/>
                <a:cs typeface="Quattrocento Sans"/>
                <a:sym typeface="Quattrocento Sans"/>
              </a:rPr>
              <a:t>1 - vbOK - OK was clicked</a:t>
            </a:r>
            <a:endParaRPr/>
          </a:p>
          <a:p>
            <a:pPr indent="0" lvl="0" marL="12700" marR="0" rtl="0" algn="l">
              <a:lnSpc>
                <a:spcPct val="100000"/>
              </a:lnSpc>
              <a:spcBef>
                <a:spcPts val="1620"/>
              </a:spcBef>
              <a:spcAft>
                <a:spcPts val="0"/>
              </a:spcAft>
              <a:buNone/>
            </a:pPr>
            <a:r>
              <a:rPr i="1" lang="en-US" sz="2000">
                <a:solidFill>
                  <a:schemeClr val="dk1"/>
                </a:solidFill>
                <a:latin typeface="Quattrocento Sans"/>
                <a:ea typeface="Quattrocento Sans"/>
                <a:cs typeface="Quattrocento Sans"/>
                <a:sym typeface="Quattrocento Sans"/>
              </a:rPr>
              <a:t>2 - vbCancel - Cancel was clicked</a:t>
            </a:r>
            <a:endParaRPr/>
          </a:p>
          <a:p>
            <a:pPr indent="0" lvl="0" marL="12700" marR="0" rtl="0" algn="l">
              <a:lnSpc>
                <a:spcPct val="100000"/>
              </a:lnSpc>
              <a:spcBef>
                <a:spcPts val="1620"/>
              </a:spcBef>
              <a:spcAft>
                <a:spcPts val="0"/>
              </a:spcAft>
              <a:buNone/>
            </a:pPr>
            <a:r>
              <a:rPr i="1" lang="en-US" sz="2000">
                <a:solidFill>
                  <a:schemeClr val="dk1"/>
                </a:solidFill>
                <a:latin typeface="Quattrocento Sans"/>
                <a:ea typeface="Quattrocento Sans"/>
                <a:cs typeface="Quattrocento Sans"/>
                <a:sym typeface="Quattrocento Sans"/>
              </a:rPr>
              <a:t>3 - vbAbort - Abort was clicked</a:t>
            </a:r>
            <a:endParaRPr/>
          </a:p>
          <a:p>
            <a:pPr indent="0" lvl="0" marL="12700" marR="0" rtl="0" algn="l">
              <a:lnSpc>
                <a:spcPct val="100000"/>
              </a:lnSpc>
              <a:spcBef>
                <a:spcPts val="1620"/>
              </a:spcBef>
              <a:spcAft>
                <a:spcPts val="0"/>
              </a:spcAft>
              <a:buNone/>
            </a:pPr>
            <a:r>
              <a:rPr i="1" lang="en-US" sz="2000">
                <a:solidFill>
                  <a:schemeClr val="dk1"/>
                </a:solidFill>
                <a:latin typeface="Quattrocento Sans"/>
                <a:ea typeface="Quattrocento Sans"/>
                <a:cs typeface="Quattrocento Sans"/>
                <a:sym typeface="Quattrocento Sans"/>
              </a:rPr>
              <a:t>4 - vbRetry - Retry was clicked</a:t>
            </a:r>
            <a:endParaRPr/>
          </a:p>
          <a:p>
            <a:pPr indent="0" lvl="0" marL="12700" marR="0" rtl="0" algn="l">
              <a:lnSpc>
                <a:spcPct val="100000"/>
              </a:lnSpc>
              <a:spcBef>
                <a:spcPts val="1620"/>
              </a:spcBef>
              <a:spcAft>
                <a:spcPts val="0"/>
              </a:spcAft>
              <a:buNone/>
            </a:pPr>
            <a:r>
              <a:rPr i="1" lang="en-US" sz="2000">
                <a:solidFill>
                  <a:schemeClr val="dk1"/>
                </a:solidFill>
                <a:latin typeface="Quattrocento Sans"/>
                <a:ea typeface="Quattrocento Sans"/>
                <a:cs typeface="Quattrocento Sans"/>
                <a:sym typeface="Quattrocento Sans"/>
              </a:rPr>
              <a:t>5 - vbIgnore - Ignore was clicked</a:t>
            </a:r>
            <a:endParaRPr/>
          </a:p>
          <a:p>
            <a:pPr indent="0" lvl="0" marL="12700" marR="0" rtl="0" algn="l">
              <a:lnSpc>
                <a:spcPct val="100000"/>
              </a:lnSpc>
              <a:spcBef>
                <a:spcPts val="1620"/>
              </a:spcBef>
              <a:spcAft>
                <a:spcPts val="0"/>
              </a:spcAft>
              <a:buNone/>
            </a:pPr>
            <a:r>
              <a:rPr i="1" lang="en-US" sz="2000">
                <a:solidFill>
                  <a:schemeClr val="dk1"/>
                </a:solidFill>
                <a:latin typeface="Quattrocento Sans"/>
                <a:ea typeface="Quattrocento Sans"/>
                <a:cs typeface="Quattrocento Sans"/>
                <a:sym typeface="Quattrocento Sans"/>
              </a:rPr>
              <a:t>6 - vbYes - Yes was clicked</a:t>
            </a:r>
            <a:endParaRPr/>
          </a:p>
          <a:p>
            <a:pPr indent="0" lvl="0" marL="12700" marR="0" rtl="0" algn="l">
              <a:lnSpc>
                <a:spcPct val="100000"/>
              </a:lnSpc>
              <a:spcBef>
                <a:spcPts val="1620"/>
              </a:spcBef>
              <a:spcAft>
                <a:spcPts val="0"/>
              </a:spcAft>
              <a:buNone/>
            </a:pPr>
            <a:r>
              <a:rPr i="1" lang="en-US" sz="2000">
                <a:solidFill>
                  <a:schemeClr val="dk1"/>
                </a:solidFill>
                <a:latin typeface="Quattrocento Sans"/>
                <a:ea typeface="Quattrocento Sans"/>
                <a:cs typeface="Quattrocento Sans"/>
                <a:sym typeface="Quattrocento Sans"/>
              </a:rPr>
              <a:t>7 - vbNo - No was clicked</a:t>
            </a:r>
            <a:endParaRPr i="1" sz="20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11"/>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03" name="Google Shape;203;p11"/>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Example</a:t>
            </a:r>
            <a:endParaRPr b="1" i="1" sz="4400">
              <a:latin typeface="Quattrocento Sans"/>
              <a:ea typeface="Quattrocento Sans"/>
              <a:cs typeface="Quattrocento Sans"/>
              <a:sym typeface="Quattrocento Sans"/>
            </a:endParaRPr>
          </a:p>
        </p:txBody>
      </p:sp>
      <p:sp>
        <p:nvSpPr>
          <p:cNvPr id="204" name="Google Shape;204;p11"/>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205" name="Google Shape;205;p11"/>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206" name="Google Shape;206;p11"/>
          <p:cNvPicPr preferRelativeResize="0"/>
          <p:nvPr/>
        </p:nvPicPr>
        <p:blipFill rotWithShape="1">
          <a:blip r:embed="rId3">
            <a:alphaModFix/>
          </a:blip>
          <a:srcRect b="0" l="0" r="0" t="0"/>
          <a:stretch/>
        </p:blipFill>
        <p:spPr>
          <a:xfrm>
            <a:off x="1978622" y="2050024"/>
            <a:ext cx="8234755" cy="3075799"/>
          </a:xfrm>
          <a:prstGeom prst="rect">
            <a:avLst/>
          </a:prstGeom>
          <a:noFill/>
          <a:ln>
            <a:noFill/>
          </a:ln>
        </p:spPr>
      </p:pic>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1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12" name="Google Shape;212;p12"/>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Output</a:t>
            </a:r>
            <a:endParaRPr b="1" i="1" sz="4400">
              <a:latin typeface="Quattrocento Sans"/>
              <a:ea typeface="Quattrocento Sans"/>
              <a:cs typeface="Quattrocento Sans"/>
              <a:sym typeface="Quattrocento Sans"/>
            </a:endParaRPr>
          </a:p>
        </p:txBody>
      </p:sp>
      <p:sp>
        <p:nvSpPr>
          <p:cNvPr id="213" name="Google Shape;213;p12"/>
          <p:cNvSpPr txBox="1"/>
          <p:nvPr>
            <p:ph idx="1" type="body"/>
          </p:nvPr>
        </p:nvSpPr>
        <p:spPr>
          <a:xfrm>
            <a:off x="838200" y="1422213"/>
            <a:ext cx="7125929" cy="4754750"/>
          </a:xfrm>
          <a:prstGeom prst="rect">
            <a:avLst/>
          </a:prstGeom>
          <a:noFill/>
          <a:ln>
            <a:noFill/>
          </a:ln>
        </p:spPr>
        <p:txBody>
          <a:bodyPr anchorCtr="0" anchor="t" bIns="45700" lIns="91425" spcFirstLastPara="1" rIns="91425" wrap="square" tIns="45700">
            <a:normAutofit fontScale="92500" lnSpcReduction="10000"/>
          </a:bodyPr>
          <a:lstStyle/>
          <a:p>
            <a:pPr indent="-342900" lvl="0" marL="355600" rtl="0" algn="l">
              <a:lnSpc>
                <a:spcPct val="100000"/>
              </a:lnSpc>
              <a:spcBef>
                <a:spcPts val="0"/>
              </a:spcBef>
              <a:spcAft>
                <a:spcPts val="0"/>
              </a:spcAft>
              <a:buClr>
                <a:schemeClr val="dk1"/>
              </a:buClr>
              <a:buSzPct val="100000"/>
              <a:buFont typeface="Noto Sans Symbols"/>
              <a:buChar char="⮚"/>
            </a:pPr>
            <a:r>
              <a:rPr i="1" lang="en-US" sz="2200">
                <a:solidFill>
                  <a:schemeClr val="dk1"/>
                </a:solidFill>
                <a:latin typeface="Quattrocento Sans"/>
                <a:ea typeface="Quattrocento Sans"/>
                <a:cs typeface="Quattrocento Sans"/>
                <a:sym typeface="Quattrocento Sans"/>
              </a:rPr>
              <a:t>Step 1 − The above Function can be executed either by clicking the "Run" button on VBA Window or by calling the function from Excel Worksheet as shown in the following screenshot.</a:t>
            </a:r>
            <a:endParaRPr/>
          </a:p>
          <a:p>
            <a:pPr indent="-342900" lvl="0" marL="355600" rtl="0" algn="l">
              <a:lnSpc>
                <a:spcPct val="100000"/>
              </a:lnSpc>
              <a:spcBef>
                <a:spcPts val="2120"/>
              </a:spcBef>
              <a:spcAft>
                <a:spcPts val="0"/>
              </a:spcAft>
              <a:buClr>
                <a:schemeClr val="dk1"/>
              </a:buClr>
              <a:buSzPct val="100000"/>
              <a:buFont typeface="Noto Sans Symbols"/>
              <a:buChar char="⮚"/>
            </a:pPr>
            <a:r>
              <a:rPr i="1" lang="en-US" sz="2200">
                <a:solidFill>
                  <a:schemeClr val="dk1"/>
                </a:solidFill>
                <a:latin typeface="Quattrocento Sans"/>
                <a:ea typeface="Quattrocento Sans"/>
                <a:cs typeface="Quattrocento Sans"/>
                <a:sym typeface="Quattrocento Sans"/>
              </a:rPr>
              <a:t>Step 2 − A Simple Message box is displayed with a message "Welcome" and an "OK" Button</a:t>
            </a:r>
            <a:endParaRPr/>
          </a:p>
          <a:p>
            <a:pPr indent="-342900" lvl="0" marL="355600" rtl="0" algn="l">
              <a:lnSpc>
                <a:spcPct val="100000"/>
              </a:lnSpc>
              <a:spcBef>
                <a:spcPts val="2120"/>
              </a:spcBef>
              <a:spcAft>
                <a:spcPts val="0"/>
              </a:spcAft>
              <a:buClr>
                <a:schemeClr val="dk1"/>
              </a:buClr>
              <a:buSzPct val="100000"/>
              <a:buFont typeface="Noto Sans Symbols"/>
              <a:buChar char="⮚"/>
            </a:pPr>
            <a:r>
              <a:rPr i="1" lang="en-US" sz="2200">
                <a:solidFill>
                  <a:schemeClr val="dk1"/>
                </a:solidFill>
                <a:latin typeface="Quattrocento Sans"/>
                <a:ea typeface="Quattrocento Sans"/>
                <a:cs typeface="Quattrocento Sans"/>
                <a:sym typeface="Quattrocento Sans"/>
              </a:rPr>
              <a:t>Step 3 − After Clicking OK, yet another dialog box is displayed with a message along with "yes, no, and cancel" buttons.</a:t>
            </a:r>
            <a:endParaRPr/>
          </a:p>
          <a:p>
            <a:pPr indent="-342900" lvl="0" marL="355600" rtl="0" algn="l">
              <a:lnSpc>
                <a:spcPct val="100000"/>
              </a:lnSpc>
              <a:spcBef>
                <a:spcPts val="2120"/>
              </a:spcBef>
              <a:spcAft>
                <a:spcPts val="0"/>
              </a:spcAft>
              <a:buClr>
                <a:schemeClr val="dk1"/>
              </a:buClr>
              <a:buSzPct val="100000"/>
              <a:buFont typeface="Noto Sans Symbols"/>
              <a:buChar char="⮚"/>
            </a:pPr>
            <a:r>
              <a:rPr i="1" lang="en-US" sz="2200">
                <a:solidFill>
                  <a:schemeClr val="dk1"/>
                </a:solidFill>
                <a:latin typeface="Quattrocento Sans"/>
                <a:ea typeface="Quattrocento Sans"/>
                <a:cs typeface="Quattrocento Sans"/>
                <a:sym typeface="Quattrocento Sans"/>
              </a:rPr>
              <a:t>Step 4 − After clicking the ‘No’ button, the value of that button (7) is stored as an integer and displayed as a message box to the user as shown in the following screenshot. Using this value, it can be understood which button the user has clicked.</a:t>
            </a:r>
            <a:endParaRPr i="1" sz="2200">
              <a:solidFill>
                <a:schemeClr val="dk1"/>
              </a:solidFill>
              <a:latin typeface="Quattrocento Sans"/>
              <a:ea typeface="Quattrocento Sans"/>
              <a:cs typeface="Quattrocento Sans"/>
              <a:sym typeface="Quattrocento Sans"/>
            </a:endParaRPr>
          </a:p>
        </p:txBody>
      </p:sp>
      <p:sp>
        <p:nvSpPr>
          <p:cNvPr descr="Image result for vectors" id="214" name="Google Shape;214;p1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descr="Message Box in VBA" id="215" name="Google Shape;215;p12"/>
          <p:cNvPicPr preferRelativeResize="0"/>
          <p:nvPr/>
        </p:nvPicPr>
        <p:blipFill rotWithShape="1">
          <a:blip r:embed="rId3">
            <a:alphaModFix/>
          </a:blip>
          <a:srcRect b="0" l="0" r="0" t="0"/>
          <a:stretch/>
        </p:blipFill>
        <p:spPr>
          <a:xfrm>
            <a:off x="8863782" y="1422213"/>
            <a:ext cx="1820658" cy="1820659"/>
          </a:xfrm>
          <a:prstGeom prst="rect">
            <a:avLst/>
          </a:prstGeom>
          <a:noFill/>
          <a:ln>
            <a:noFill/>
          </a:ln>
        </p:spPr>
      </p:pic>
      <p:pic>
        <p:nvPicPr>
          <p:cNvPr descr="Message Box in VBA" id="216" name="Google Shape;216;p12"/>
          <p:cNvPicPr preferRelativeResize="0"/>
          <p:nvPr/>
        </p:nvPicPr>
        <p:blipFill rotWithShape="1">
          <a:blip r:embed="rId4">
            <a:alphaModFix/>
          </a:blip>
          <a:srcRect b="0" l="0" r="0" t="0"/>
          <a:stretch/>
        </p:blipFill>
        <p:spPr>
          <a:xfrm>
            <a:off x="7964129" y="3130102"/>
            <a:ext cx="3657600" cy="1539468"/>
          </a:xfrm>
          <a:prstGeom prst="rect">
            <a:avLst/>
          </a:prstGeom>
          <a:noFill/>
          <a:ln>
            <a:noFill/>
          </a:ln>
        </p:spPr>
      </p:pic>
      <p:pic>
        <p:nvPicPr>
          <p:cNvPr descr="Message Box in VBA" id="217" name="Google Shape;217;p12"/>
          <p:cNvPicPr preferRelativeResize="0"/>
          <p:nvPr/>
        </p:nvPicPr>
        <p:blipFill rotWithShape="1">
          <a:blip r:embed="rId5">
            <a:alphaModFix/>
          </a:blip>
          <a:srcRect b="0" l="0" r="0" t="0"/>
          <a:stretch/>
        </p:blipFill>
        <p:spPr>
          <a:xfrm>
            <a:off x="8863782" y="4657842"/>
            <a:ext cx="1820658" cy="1627590"/>
          </a:xfrm>
          <a:prstGeom prst="rect">
            <a:avLst/>
          </a:prstGeom>
          <a:noFill/>
          <a:ln>
            <a:noFill/>
          </a:ln>
        </p:spPr>
      </p:pic>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1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23" name="Google Shape;223;p13"/>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InputBox</a:t>
            </a:r>
            <a:endParaRPr b="1" i="1" sz="4400">
              <a:latin typeface="Quattrocento Sans"/>
              <a:ea typeface="Quattrocento Sans"/>
              <a:cs typeface="Quattrocento Sans"/>
              <a:sym typeface="Quattrocento Sans"/>
            </a:endParaRPr>
          </a:p>
        </p:txBody>
      </p:sp>
      <p:sp>
        <p:nvSpPr>
          <p:cNvPr id="224" name="Google Shape;224;p13"/>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225" name="Google Shape;225;p1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6" name="Google Shape;226;p13"/>
          <p:cNvSpPr txBox="1"/>
          <p:nvPr/>
        </p:nvSpPr>
        <p:spPr>
          <a:xfrm>
            <a:off x="705464" y="1590917"/>
            <a:ext cx="10483907" cy="5016758"/>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The InputBox function prompts the users to enter values. After entering the values, if the user clicks the OK button or presses ENTER on the keyboard, the InputBox function will return the text in the text box. If the user clicks the Cancel button, the function will return an empty string ("").</a:t>
            </a:r>
            <a:endParaRPr/>
          </a:p>
          <a:p>
            <a:pPr indent="-342900" lvl="0" marL="342900" marR="0" rtl="0" algn="l">
              <a:lnSpc>
                <a:spcPct val="100000"/>
              </a:lnSpc>
              <a:spcBef>
                <a:spcPts val="1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Syntax: </a:t>
            </a:r>
            <a:r>
              <a:rPr b="1" i="1" lang="en-US" sz="2000">
                <a:solidFill>
                  <a:schemeClr val="dk1"/>
                </a:solidFill>
                <a:latin typeface="Quattrocento Sans"/>
                <a:ea typeface="Quattrocento Sans"/>
                <a:cs typeface="Quattrocento Sans"/>
                <a:sym typeface="Quattrocento Sans"/>
              </a:rPr>
              <a:t>InputBox(prompt[,title][,default][,xpos][,ypos][,helpfile,context])</a:t>
            </a:r>
            <a:endParaRPr/>
          </a:p>
          <a:p>
            <a:pPr indent="-342900" lvl="0" marL="342900" marR="0" rtl="0" algn="l">
              <a:lnSpc>
                <a:spcPct val="100000"/>
              </a:lnSpc>
              <a:spcBef>
                <a:spcPts val="10"/>
              </a:spcBef>
              <a:spcAft>
                <a:spcPts val="0"/>
              </a:spcAft>
              <a:buClr>
                <a:schemeClr val="dk1"/>
              </a:buClr>
              <a:buSzPts val="2000"/>
              <a:buFont typeface="Noto Sans Symbols"/>
              <a:buChar char="⮚"/>
            </a:pPr>
            <a:r>
              <a:rPr b="1" i="1" lang="en-US" sz="2000">
                <a:solidFill>
                  <a:schemeClr val="dk1"/>
                </a:solidFill>
                <a:latin typeface="Quattrocento Sans"/>
                <a:ea typeface="Quattrocento Sans"/>
                <a:cs typeface="Quattrocento Sans"/>
                <a:sym typeface="Quattrocento Sans"/>
              </a:rPr>
              <a:t>Prompt − </a:t>
            </a:r>
            <a:r>
              <a:rPr i="1" lang="en-US" sz="2000">
                <a:solidFill>
                  <a:schemeClr val="dk1"/>
                </a:solidFill>
                <a:latin typeface="Quattrocento Sans"/>
                <a:ea typeface="Quattrocento Sans"/>
                <a:cs typeface="Quattrocento Sans"/>
                <a:sym typeface="Quattrocento Sans"/>
              </a:rPr>
              <a:t>A required parameter. A String that is displayed as a message in the dialog box. The maximum length of prompt is approximately 1024 characters.</a:t>
            </a:r>
            <a:endParaRPr/>
          </a:p>
          <a:p>
            <a:pPr indent="-342900" lvl="0" marL="342900" marR="0" rtl="0" algn="l">
              <a:lnSpc>
                <a:spcPct val="100000"/>
              </a:lnSpc>
              <a:spcBef>
                <a:spcPts val="10"/>
              </a:spcBef>
              <a:spcAft>
                <a:spcPts val="0"/>
              </a:spcAft>
              <a:buClr>
                <a:schemeClr val="dk1"/>
              </a:buClr>
              <a:buSzPts val="2000"/>
              <a:buFont typeface="Noto Sans Symbols"/>
              <a:buChar char="⮚"/>
            </a:pPr>
            <a:r>
              <a:rPr b="1" i="1" lang="en-US" sz="2000">
                <a:solidFill>
                  <a:schemeClr val="dk1"/>
                </a:solidFill>
                <a:latin typeface="Quattrocento Sans"/>
                <a:ea typeface="Quattrocento Sans"/>
                <a:cs typeface="Quattrocento Sans"/>
                <a:sym typeface="Quattrocento Sans"/>
              </a:rPr>
              <a:t>Title − </a:t>
            </a:r>
            <a:r>
              <a:rPr i="1" lang="en-US" sz="2000">
                <a:solidFill>
                  <a:schemeClr val="dk1"/>
                </a:solidFill>
                <a:latin typeface="Quattrocento Sans"/>
                <a:ea typeface="Quattrocento Sans"/>
                <a:cs typeface="Quattrocento Sans"/>
                <a:sym typeface="Quattrocento Sans"/>
              </a:rPr>
              <a:t>An optional parameter. A String expression displayed in the title bar of the dialog box. If the title is left blank, the application name is placed in the title bar.</a:t>
            </a:r>
            <a:endParaRPr/>
          </a:p>
          <a:p>
            <a:pPr indent="-342900" lvl="0" marL="342900" marR="0" rtl="0" algn="l">
              <a:lnSpc>
                <a:spcPct val="100000"/>
              </a:lnSpc>
              <a:spcBef>
                <a:spcPts val="10"/>
              </a:spcBef>
              <a:spcAft>
                <a:spcPts val="0"/>
              </a:spcAft>
              <a:buClr>
                <a:schemeClr val="dk1"/>
              </a:buClr>
              <a:buSzPts val="2000"/>
              <a:buFont typeface="Noto Sans Symbols"/>
              <a:buChar char="⮚"/>
            </a:pPr>
            <a:r>
              <a:rPr b="1" i="1" lang="en-US" sz="2000">
                <a:solidFill>
                  <a:schemeClr val="dk1"/>
                </a:solidFill>
                <a:latin typeface="Quattrocento Sans"/>
                <a:ea typeface="Quattrocento Sans"/>
                <a:cs typeface="Quattrocento Sans"/>
                <a:sym typeface="Quattrocento Sans"/>
              </a:rPr>
              <a:t>Default − </a:t>
            </a:r>
            <a:r>
              <a:rPr i="1" lang="en-US" sz="2000">
                <a:solidFill>
                  <a:schemeClr val="dk1"/>
                </a:solidFill>
                <a:latin typeface="Quattrocento Sans"/>
                <a:ea typeface="Quattrocento Sans"/>
                <a:cs typeface="Quattrocento Sans"/>
                <a:sym typeface="Quattrocento Sans"/>
              </a:rPr>
              <a:t>An optional parameter. A default text in the text box that the user would like to be displayed.</a:t>
            </a:r>
            <a:endParaRPr/>
          </a:p>
          <a:p>
            <a:pPr indent="-342900" lvl="0" marL="342900" marR="0" rtl="0" algn="l">
              <a:lnSpc>
                <a:spcPct val="100000"/>
              </a:lnSpc>
              <a:spcBef>
                <a:spcPts val="10"/>
              </a:spcBef>
              <a:spcAft>
                <a:spcPts val="0"/>
              </a:spcAft>
              <a:buClr>
                <a:schemeClr val="dk1"/>
              </a:buClr>
              <a:buSzPts val="2000"/>
              <a:buFont typeface="Noto Sans Symbols"/>
              <a:buChar char="⮚"/>
            </a:pPr>
            <a:r>
              <a:rPr b="1" i="1" lang="en-US" sz="2000">
                <a:solidFill>
                  <a:schemeClr val="dk1"/>
                </a:solidFill>
                <a:latin typeface="Quattrocento Sans"/>
                <a:ea typeface="Quattrocento Sans"/>
                <a:cs typeface="Quattrocento Sans"/>
                <a:sym typeface="Quattrocento Sans"/>
              </a:rPr>
              <a:t>XPos − </a:t>
            </a:r>
            <a:r>
              <a:rPr i="1" lang="en-US" sz="2000">
                <a:solidFill>
                  <a:schemeClr val="dk1"/>
                </a:solidFill>
                <a:latin typeface="Quattrocento Sans"/>
                <a:ea typeface="Quattrocento Sans"/>
                <a:cs typeface="Quattrocento Sans"/>
                <a:sym typeface="Quattrocento Sans"/>
              </a:rPr>
              <a:t>An optional parameter. The position of X axis represents the prompt distance from the left side of the screen horizontally. If left blank, the input box is horizontally centered.</a:t>
            </a:r>
            <a:endParaRPr i="1" sz="2000">
              <a:solidFill>
                <a:schemeClr val="dk1"/>
              </a:solidFill>
              <a:latin typeface="Quattrocento Sans"/>
              <a:ea typeface="Quattrocento Sans"/>
              <a:cs typeface="Quattrocento Sans"/>
              <a:sym typeface="Quattrocento Sans"/>
            </a:endParaRPr>
          </a:p>
          <a:p>
            <a:pPr indent="-342900" lvl="0" marL="342900" marR="0" rtl="0" algn="l">
              <a:lnSpc>
                <a:spcPct val="100000"/>
              </a:lnSpc>
              <a:spcBef>
                <a:spcPts val="10"/>
              </a:spcBef>
              <a:spcAft>
                <a:spcPts val="0"/>
              </a:spcAft>
              <a:buClr>
                <a:schemeClr val="dk1"/>
              </a:buClr>
              <a:buSzPts val="2000"/>
              <a:buFont typeface="Noto Sans Symbols"/>
              <a:buChar char="⮚"/>
            </a:pPr>
            <a:r>
              <a:rPr b="1" i="1" lang="en-US" sz="2000">
                <a:solidFill>
                  <a:schemeClr val="dk1"/>
                </a:solidFill>
                <a:latin typeface="Quattrocento Sans"/>
                <a:ea typeface="Quattrocento Sans"/>
                <a:cs typeface="Quattrocento Sans"/>
                <a:sym typeface="Quattrocento Sans"/>
              </a:rPr>
              <a:t>YPos − </a:t>
            </a:r>
            <a:r>
              <a:rPr i="1" lang="en-US" sz="2000">
                <a:solidFill>
                  <a:schemeClr val="dk1"/>
                </a:solidFill>
                <a:latin typeface="Quattrocento Sans"/>
                <a:ea typeface="Quattrocento Sans"/>
                <a:cs typeface="Quattrocento Sans"/>
                <a:sym typeface="Quattrocento Sans"/>
              </a:rPr>
              <a:t>An optional parameter. The position of Y axis represents the prompt distance from the left side of the screen vertically. If left blank, the input box is vertically centered.</a:t>
            </a:r>
            <a:endParaRPr i="1" sz="2000">
              <a:solidFill>
                <a:schemeClr val="dk1"/>
              </a:solidFill>
              <a:latin typeface="Quattrocento Sans"/>
              <a:ea typeface="Quattrocento Sans"/>
              <a:cs typeface="Quattrocento Sans"/>
              <a:sym typeface="Quattrocento Sans"/>
            </a:endParaRPr>
          </a:p>
          <a:p>
            <a:pPr indent="-215900" lvl="0" marL="342900" marR="0" rtl="0" algn="l">
              <a:lnSpc>
                <a:spcPct val="100000"/>
              </a:lnSpc>
              <a:spcBef>
                <a:spcPts val="10"/>
              </a:spcBef>
              <a:spcAft>
                <a:spcPts val="0"/>
              </a:spcAft>
              <a:buClr>
                <a:schemeClr val="dk1"/>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1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32" name="Google Shape;232;p14"/>
          <p:cNvSpPr txBox="1"/>
          <p:nvPr>
            <p:ph type="title"/>
          </p:nvPr>
        </p:nvSpPr>
        <p:spPr>
          <a:xfrm flipH="1">
            <a:off x="838197" y="681039"/>
            <a:ext cx="10483907" cy="867542"/>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Example</a:t>
            </a:r>
            <a:endParaRPr b="1" i="1" sz="4400">
              <a:latin typeface="Quattrocento Sans"/>
              <a:ea typeface="Quattrocento Sans"/>
              <a:cs typeface="Quattrocento Sans"/>
              <a:sym typeface="Quattrocento Sans"/>
            </a:endParaRPr>
          </a:p>
        </p:txBody>
      </p:sp>
      <p:sp>
        <p:nvSpPr>
          <p:cNvPr descr="Image result for vectors" id="233" name="Google Shape;233;p1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4" name="Google Shape;234;p14"/>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235" name="Google Shape;235;p14"/>
          <p:cNvSpPr txBox="1"/>
          <p:nvPr/>
        </p:nvSpPr>
        <p:spPr>
          <a:xfrm>
            <a:off x="838200" y="1753149"/>
            <a:ext cx="10483904" cy="787908"/>
          </a:xfrm>
          <a:prstGeom prst="rect">
            <a:avLst/>
          </a:prstGeom>
          <a:noFill/>
          <a:ln>
            <a:noFill/>
          </a:ln>
        </p:spPr>
        <p:txBody>
          <a:bodyPr anchorCtr="0" anchor="t" bIns="45700" lIns="91425" spcFirstLastPara="1" rIns="91425" wrap="square" tIns="45700">
            <a:spAutoFit/>
          </a:bodyPr>
          <a:lstStyle/>
          <a:p>
            <a:pPr indent="0" lvl="0" marL="12700" marR="5080" rtl="0" algn="just">
              <a:lnSpc>
                <a:spcPct val="113100"/>
              </a:lnSpc>
              <a:spcBef>
                <a:spcPts val="0"/>
              </a:spcBef>
              <a:spcAft>
                <a:spcPts val="0"/>
              </a:spcAft>
              <a:buNone/>
            </a:pPr>
            <a:r>
              <a:rPr i="1" lang="en-US" sz="2000">
                <a:solidFill>
                  <a:schemeClr val="dk1"/>
                </a:solidFill>
                <a:latin typeface="Quattrocento Sans"/>
                <a:ea typeface="Quattrocento Sans"/>
                <a:cs typeface="Quattrocento Sans"/>
                <a:sym typeface="Quattrocento Sans"/>
              </a:rPr>
              <a:t>Let us calculate the area of a rectangle by getting values from the user at run time with the help of two input boxes (one for length and one for width).</a:t>
            </a:r>
            <a:endParaRPr i="1" sz="2000">
              <a:solidFill>
                <a:schemeClr val="dk1"/>
              </a:solidFill>
              <a:latin typeface="Quattrocento Sans"/>
              <a:ea typeface="Quattrocento Sans"/>
              <a:cs typeface="Quattrocento Sans"/>
              <a:sym typeface="Quattrocento Sans"/>
            </a:endParaRPr>
          </a:p>
        </p:txBody>
      </p:sp>
      <p:pic>
        <p:nvPicPr>
          <p:cNvPr id="236" name="Google Shape;236;p14"/>
          <p:cNvPicPr preferRelativeResize="0"/>
          <p:nvPr/>
        </p:nvPicPr>
        <p:blipFill rotWithShape="1">
          <a:blip r:embed="rId3">
            <a:alphaModFix/>
          </a:blip>
          <a:srcRect b="0" l="0" r="0" t="0"/>
          <a:stretch/>
        </p:blipFill>
        <p:spPr>
          <a:xfrm>
            <a:off x="1844852" y="2745624"/>
            <a:ext cx="8176212" cy="2667034"/>
          </a:xfrm>
          <a:prstGeom prst="rect">
            <a:avLst/>
          </a:prstGeom>
          <a:noFill/>
          <a:ln>
            <a:noFill/>
          </a:ln>
        </p:spPr>
      </p:pic>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15"/>
          <p:cNvSpPr/>
          <p:nvPr/>
        </p:nvSpPr>
        <p:spPr>
          <a:xfrm>
            <a:off x="838201" y="681038"/>
            <a:ext cx="2270760" cy="62781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42" name="Google Shape;242;p15"/>
          <p:cNvSpPr txBox="1"/>
          <p:nvPr>
            <p:ph type="title"/>
          </p:nvPr>
        </p:nvSpPr>
        <p:spPr>
          <a:xfrm flipH="1">
            <a:off x="594850" y="714344"/>
            <a:ext cx="7826478"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Output</a:t>
            </a:r>
            <a:endParaRPr b="1" i="1" sz="4400">
              <a:latin typeface="Quattrocento Sans"/>
              <a:ea typeface="Quattrocento Sans"/>
              <a:cs typeface="Quattrocento Sans"/>
              <a:sym typeface="Quattrocento Sans"/>
            </a:endParaRPr>
          </a:p>
        </p:txBody>
      </p:sp>
      <p:sp>
        <p:nvSpPr>
          <p:cNvPr descr="Image result for vectors" id="243" name="Google Shape;243;p1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4" name="Google Shape;244;p15"/>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245" name="Google Shape;245;p15"/>
          <p:cNvSpPr txBox="1"/>
          <p:nvPr/>
        </p:nvSpPr>
        <p:spPr>
          <a:xfrm>
            <a:off x="583791" y="1721823"/>
            <a:ext cx="6185719" cy="3865674"/>
          </a:xfrm>
          <a:prstGeom prst="rect">
            <a:avLst/>
          </a:prstGeom>
          <a:noFill/>
          <a:ln>
            <a:noFill/>
          </a:ln>
        </p:spPr>
        <p:txBody>
          <a:bodyPr anchorCtr="0" anchor="t" bIns="45700" lIns="91425" spcFirstLastPara="1" rIns="91425" wrap="square" tIns="45700">
            <a:spAutoFit/>
          </a:bodyPr>
          <a:lstStyle/>
          <a:p>
            <a:pPr indent="-342900" lvl="0" marL="355600" marR="5080" rtl="0" algn="just">
              <a:lnSpc>
                <a:spcPct val="911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Step 1 − To execute the same, call using the function name and press Enter as shown in the following screenshot.</a:t>
            </a:r>
            <a:endParaRPr/>
          </a:p>
          <a:p>
            <a:pPr indent="-342900" lvl="0" marL="355600" marR="5080" rtl="0" algn="just">
              <a:lnSpc>
                <a:spcPct val="91100"/>
              </a:lnSpc>
              <a:spcBef>
                <a:spcPts val="18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Step 2 − Upon execution, the First input box (length) is displayed. Enter a value into the input box.</a:t>
            </a:r>
            <a:endParaRPr/>
          </a:p>
          <a:p>
            <a:pPr indent="-342900" lvl="0" marL="355600" marR="5080" rtl="0" algn="just">
              <a:lnSpc>
                <a:spcPct val="91100"/>
              </a:lnSpc>
              <a:spcBef>
                <a:spcPts val="18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Step 3 − After entering the first value, the second input box (width) is displayed.</a:t>
            </a:r>
            <a:endParaRPr/>
          </a:p>
          <a:p>
            <a:pPr indent="-342900" lvl="0" marL="355600" marR="5080" rtl="0" algn="just">
              <a:lnSpc>
                <a:spcPct val="91100"/>
              </a:lnSpc>
              <a:spcBef>
                <a:spcPts val="18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Step 4 − Upon entering the second number, click the OK button. The area is displayed as shown in the following screenshot.</a:t>
            </a:r>
            <a:endParaRPr i="1" sz="2000">
              <a:solidFill>
                <a:schemeClr val="dk1"/>
              </a:solidFill>
              <a:latin typeface="Quattrocento Sans"/>
              <a:ea typeface="Quattrocento Sans"/>
              <a:cs typeface="Quattrocento Sans"/>
              <a:sym typeface="Quattrocento Sans"/>
            </a:endParaRPr>
          </a:p>
        </p:txBody>
      </p:sp>
      <p:pic>
        <p:nvPicPr>
          <p:cNvPr descr="Input Box Demo" id="246" name="Google Shape;246;p15"/>
          <p:cNvPicPr preferRelativeResize="0"/>
          <p:nvPr/>
        </p:nvPicPr>
        <p:blipFill rotWithShape="1">
          <a:blip r:embed="rId3">
            <a:alphaModFix/>
          </a:blip>
          <a:srcRect b="0" l="0" r="0" t="0"/>
          <a:stretch/>
        </p:blipFill>
        <p:spPr>
          <a:xfrm>
            <a:off x="7698658" y="1721822"/>
            <a:ext cx="3628820" cy="1461609"/>
          </a:xfrm>
          <a:prstGeom prst="rect">
            <a:avLst/>
          </a:prstGeom>
          <a:noFill/>
          <a:ln>
            <a:noFill/>
          </a:ln>
        </p:spPr>
      </p:pic>
      <p:pic>
        <p:nvPicPr>
          <p:cNvPr descr="Input Box Demo" id="247" name="Google Shape;247;p15"/>
          <p:cNvPicPr preferRelativeResize="0"/>
          <p:nvPr/>
        </p:nvPicPr>
        <p:blipFill rotWithShape="1">
          <a:blip r:embed="rId4">
            <a:alphaModFix/>
          </a:blip>
          <a:srcRect b="0" l="0" r="0" t="0"/>
          <a:stretch/>
        </p:blipFill>
        <p:spPr>
          <a:xfrm>
            <a:off x="7698658" y="3212928"/>
            <a:ext cx="3628820" cy="1451529"/>
          </a:xfrm>
          <a:prstGeom prst="rect">
            <a:avLst/>
          </a:prstGeom>
          <a:noFill/>
          <a:ln>
            <a:noFill/>
          </a:ln>
        </p:spPr>
      </p:pic>
      <p:pic>
        <p:nvPicPr>
          <p:cNvPr descr="Input Box Demo" id="248" name="Google Shape;248;p15"/>
          <p:cNvPicPr preferRelativeResize="0"/>
          <p:nvPr/>
        </p:nvPicPr>
        <p:blipFill rotWithShape="1">
          <a:blip r:embed="rId5">
            <a:alphaModFix/>
          </a:blip>
          <a:srcRect b="0" l="0" r="0" t="0"/>
          <a:stretch/>
        </p:blipFill>
        <p:spPr>
          <a:xfrm>
            <a:off x="7698658" y="4712107"/>
            <a:ext cx="3628820" cy="1206390"/>
          </a:xfrm>
          <a:prstGeom prst="rect">
            <a:avLst/>
          </a:prstGeom>
          <a:noFill/>
          <a:ln>
            <a:noFill/>
          </a:ln>
        </p:spPr>
      </p:pic>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18" name="Google Shape;118;p2"/>
          <p:cNvSpPr txBox="1"/>
          <p:nvPr>
            <p:ph type="title"/>
          </p:nvPr>
        </p:nvSpPr>
        <p:spPr>
          <a:xfrm flipH="1">
            <a:off x="838198" y="681039"/>
            <a:ext cx="89104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What are VBA Workbook Events?</a:t>
            </a:r>
            <a:endParaRPr/>
          </a:p>
        </p:txBody>
      </p:sp>
      <p:sp>
        <p:nvSpPr>
          <p:cNvPr descr="Image result for vectors" id="119" name="Google Shape;119;p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 name="Google Shape;120;p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21" name="Google Shape;121;p2"/>
          <p:cNvSpPr txBox="1"/>
          <p:nvPr/>
        </p:nvSpPr>
        <p:spPr>
          <a:xfrm>
            <a:off x="585627" y="1359490"/>
            <a:ext cx="11217999" cy="5170646"/>
          </a:xfrm>
          <a:prstGeom prst="rect">
            <a:avLst/>
          </a:prstGeom>
          <a:noFill/>
          <a:ln>
            <a:noFill/>
          </a:ln>
        </p:spPr>
        <p:txBody>
          <a:bodyPr anchorCtr="0" anchor="t" bIns="45700" lIns="91425" spcFirstLastPara="1" rIns="91425" wrap="square" tIns="45700">
            <a:spAutoFit/>
          </a:bodyPr>
          <a:lstStyle/>
          <a:p>
            <a:pPr indent="-285750" lvl="0" marL="298450" marR="5080" rtl="0" algn="just">
              <a:lnSpc>
                <a:spcPct val="15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VBA workbook events are defined as an action performed by a user in Microsoft Excel that can trigger the execution of a specified macro. For example, when a user opens a workbook in Excel, the event “Workbook_Open” is triggered. Similarly, when the user saves the current workbook, the event “Workbook_BeforeSave” is initiated. There are many such events that are built into Excel VBA.</a:t>
            </a:r>
            <a:endParaRPr/>
          </a:p>
          <a:p>
            <a:pPr indent="-285750" lvl="0" marL="298450" marR="5080" rtl="0" algn="just">
              <a:lnSpc>
                <a:spcPct val="150000"/>
              </a:lnSpc>
              <a:spcBef>
                <a:spcPts val="183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Users can create codes for specific workbook events, such that if the user has specified the code for a particular event that has occurred, VBA will instantly execute the code. The code that is executed when an event occurs is referred to as an event handler.</a:t>
            </a:r>
            <a:endParaRPr i="1" sz="2000">
              <a:solidFill>
                <a:schemeClr val="dk1"/>
              </a:solidFill>
              <a:latin typeface="Quattrocento Sans"/>
              <a:ea typeface="Quattrocento Sans"/>
              <a:cs typeface="Quattrocento Sans"/>
              <a:sym typeface="Quattrocento Sans"/>
            </a:endParaRPr>
          </a:p>
          <a:p>
            <a:pPr indent="-285750" lvl="0" marL="298450" marR="5080" rtl="0" algn="just">
              <a:lnSpc>
                <a:spcPct val="150000"/>
              </a:lnSpc>
              <a:spcBef>
                <a:spcPts val="183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VBA workbook events allow users can create macros that are automatically executed by Excel when a particular event occurs. They improve user experience, and they make it possible to add interactivity to Excel workbooks.</a:t>
            </a:r>
            <a:endParaRPr i="1" sz="20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27" name="Google Shape;127;p3"/>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Types of Events in Excel</a:t>
            </a:r>
            <a:endParaRPr/>
          </a:p>
        </p:txBody>
      </p:sp>
      <p:sp>
        <p:nvSpPr>
          <p:cNvPr id="128" name="Google Shape;128;p3"/>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29" name="Google Shape;129;p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0" name="Google Shape;130;p3"/>
          <p:cNvSpPr txBox="1"/>
          <p:nvPr/>
        </p:nvSpPr>
        <p:spPr>
          <a:xfrm>
            <a:off x="838201" y="1535578"/>
            <a:ext cx="9763432" cy="4865434"/>
          </a:xfrm>
          <a:prstGeom prst="rect">
            <a:avLst/>
          </a:prstGeom>
          <a:noFill/>
          <a:ln>
            <a:noFill/>
          </a:ln>
        </p:spPr>
        <p:txBody>
          <a:bodyPr anchorCtr="0" anchor="t" bIns="45700" lIns="91425" spcFirstLastPara="1" rIns="91425" wrap="square" tIns="45700">
            <a:spAutoFit/>
          </a:bodyPr>
          <a:lstStyle/>
          <a:p>
            <a:pPr indent="0" lvl="0" marL="12065" marR="0" rtl="0" algn="just">
              <a:lnSpc>
                <a:spcPct val="150000"/>
              </a:lnSpc>
              <a:spcBef>
                <a:spcPts val="0"/>
              </a:spcBef>
              <a:spcAft>
                <a:spcPts val="0"/>
              </a:spcAft>
              <a:buNone/>
            </a:pPr>
            <a:r>
              <a:rPr b="1" i="1" lang="en-US" sz="2000">
                <a:solidFill>
                  <a:schemeClr val="dk1"/>
                </a:solidFill>
                <a:latin typeface="Quattrocento Sans"/>
                <a:ea typeface="Quattrocento Sans"/>
                <a:cs typeface="Quattrocento Sans"/>
                <a:sym typeface="Quattrocento Sans"/>
              </a:rPr>
              <a:t>1. Application level events</a:t>
            </a:r>
            <a:endParaRPr/>
          </a:p>
          <a:p>
            <a:pPr indent="0" lvl="1" marL="469265" marR="0" rtl="0" algn="just">
              <a:lnSpc>
                <a:spcPct val="150000"/>
              </a:lnSpc>
              <a:spcBef>
                <a:spcPts val="120"/>
              </a:spcBef>
              <a:spcAft>
                <a:spcPts val="0"/>
              </a:spcAft>
              <a:buNone/>
            </a:pPr>
            <a:r>
              <a:rPr b="0" i="1" lang="en-US" sz="1800" u="none" cap="none" strike="noStrike">
                <a:solidFill>
                  <a:schemeClr val="dk1"/>
                </a:solidFill>
                <a:latin typeface="Quattrocento Sans"/>
                <a:ea typeface="Quattrocento Sans"/>
                <a:cs typeface="Quattrocento Sans"/>
                <a:sym typeface="Quattrocento Sans"/>
              </a:rPr>
              <a:t>Application events occur to the Microsoft Office application itself, such as Excel. Examples of application-level events include opening a new workbook, saving the current workbook, or closing one or more of the open workbooks.</a:t>
            </a:r>
            <a:endParaRPr b="0" i="1" sz="1800" u="none" cap="none" strike="noStrike">
              <a:solidFill>
                <a:schemeClr val="dk1"/>
              </a:solidFill>
              <a:latin typeface="Quattrocento Sans"/>
              <a:ea typeface="Quattrocento Sans"/>
              <a:cs typeface="Quattrocento Sans"/>
              <a:sym typeface="Quattrocento Sans"/>
            </a:endParaRPr>
          </a:p>
          <a:p>
            <a:pPr indent="0" lvl="0" marL="12065" marR="0" rtl="0" algn="just">
              <a:lnSpc>
                <a:spcPct val="150000"/>
              </a:lnSpc>
              <a:spcBef>
                <a:spcPts val="120"/>
              </a:spcBef>
              <a:spcAft>
                <a:spcPts val="0"/>
              </a:spcAft>
              <a:buNone/>
            </a:pPr>
            <a:r>
              <a:rPr b="1" i="1" lang="en-US" sz="2000">
                <a:solidFill>
                  <a:schemeClr val="dk1"/>
                </a:solidFill>
                <a:latin typeface="Quattrocento Sans"/>
                <a:ea typeface="Quattrocento Sans"/>
                <a:cs typeface="Quattrocento Sans"/>
                <a:sym typeface="Quattrocento Sans"/>
              </a:rPr>
              <a:t>2. Workbook level events</a:t>
            </a:r>
            <a:endParaRPr/>
          </a:p>
          <a:p>
            <a:pPr indent="0" lvl="1" marL="469265" marR="0" rtl="0" algn="just">
              <a:lnSpc>
                <a:spcPct val="150000"/>
              </a:lnSpc>
              <a:spcBef>
                <a:spcPts val="120"/>
              </a:spcBef>
              <a:spcAft>
                <a:spcPts val="0"/>
              </a:spcAft>
              <a:buNone/>
            </a:pPr>
            <a:r>
              <a:rPr b="0" i="1" lang="en-US" sz="1800" u="none" cap="none" strike="noStrike">
                <a:solidFill>
                  <a:schemeClr val="dk1"/>
                </a:solidFill>
                <a:latin typeface="Quattrocento Sans"/>
                <a:ea typeface="Quattrocento Sans"/>
                <a:cs typeface="Quattrocento Sans"/>
                <a:sym typeface="Quattrocento Sans"/>
              </a:rPr>
              <a:t>Workbook events occur due to the user’s actions on the workbook itself. Examples of such events include creating a new worksheet, opening a workbook, and printing the workbook.</a:t>
            </a:r>
            <a:endParaRPr b="0" i="1" sz="1800" u="none" cap="none" strike="noStrike">
              <a:solidFill>
                <a:schemeClr val="dk1"/>
              </a:solidFill>
              <a:latin typeface="Quattrocento Sans"/>
              <a:ea typeface="Quattrocento Sans"/>
              <a:cs typeface="Quattrocento Sans"/>
              <a:sym typeface="Quattrocento Sans"/>
            </a:endParaRPr>
          </a:p>
          <a:p>
            <a:pPr indent="0" lvl="0" marL="12065" marR="0" rtl="0" algn="just">
              <a:lnSpc>
                <a:spcPct val="150000"/>
              </a:lnSpc>
              <a:spcBef>
                <a:spcPts val="120"/>
              </a:spcBef>
              <a:spcAft>
                <a:spcPts val="0"/>
              </a:spcAft>
              <a:buNone/>
            </a:pPr>
            <a:r>
              <a:rPr b="1" i="1" lang="en-US" sz="2000">
                <a:solidFill>
                  <a:schemeClr val="dk1"/>
                </a:solidFill>
                <a:latin typeface="Quattrocento Sans"/>
                <a:ea typeface="Quattrocento Sans"/>
                <a:cs typeface="Quattrocento Sans"/>
                <a:sym typeface="Quattrocento Sans"/>
              </a:rPr>
              <a:t>3. Worksheet level events</a:t>
            </a:r>
            <a:endParaRPr/>
          </a:p>
          <a:p>
            <a:pPr indent="0" lvl="1" marL="469265" marR="0" rtl="0" algn="just">
              <a:lnSpc>
                <a:spcPct val="150000"/>
              </a:lnSpc>
              <a:spcBef>
                <a:spcPts val="120"/>
              </a:spcBef>
              <a:spcAft>
                <a:spcPts val="0"/>
              </a:spcAft>
              <a:buNone/>
            </a:pPr>
            <a:r>
              <a:rPr b="0" i="1" lang="en-US" sz="1800" u="none" cap="none" strike="noStrike">
                <a:solidFill>
                  <a:schemeClr val="dk1"/>
                </a:solidFill>
                <a:latin typeface="Quattrocento Sans"/>
                <a:ea typeface="Quattrocento Sans"/>
                <a:cs typeface="Quattrocento Sans"/>
                <a:sym typeface="Quattrocento Sans"/>
              </a:rPr>
              <a:t>Worksheet events are events that are triggered when a user performs an action on a worksheet. Examples of worksheet level events include double-clicking on a cell, right-clicking on a cell, changing a cell in the worksheet, changing the color of a worksheet, etc.</a:t>
            </a:r>
            <a:endParaRPr b="0" i="1" sz="1800" u="none" cap="none" strike="noStrike">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36" name="Google Shape;136;p4"/>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Types of Events in Excel</a:t>
            </a:r>
            <a:endParaRPr/>
          </a:p>
        </p:txBody>
      </p:sp>
      <p:sp>
        <p:nvSpPr>
          <p:cNvPr id="137" name="Google Shape;137;p4"/>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50000"/>
              </a:lnSpc>
              <a:spcBef>
                <a:spcPts val="0"/>
              </a:spcBef>
              <a:spcAft>
                <a:spcPts val="0"/>
              </a:spcAft>
              <a:buClr>
                <a:schemeClr val="dk1"/>
              </a:buClr>
              <a:buSzPts val="2000"/>
              <a:buNone/>
            </a:pPr>
            <a:r>
              <a:rPr b="1" i="1" lang="en-US" sz="2000">
                <a:solidFill>
                  <a:schemeClr val="dk1"/>
                </a:solidFill>
                <a:latin typeface="Quattrocento Sans"/>
                <a:ea typeface="Quattrocento Sans"/>
                <a:cs typeface="Quattrocento Sans"/>
                <a:sym typeface="Quattrocento Sans"/>
              </a:rPr>
              <a:t>4. UserForm level events</a:t>
            </a:r>
            <a:endParaRPr/>
          </a:p>
          <a:p>
            <a:pPr indent="0" lvl="1" marL="469900" rtl="0" algn="l">
              <a:lnSpc>
                <a:spcPct val="150000"/>
              </a:lnSpc>
              <a:spcBef>
                <a:spcPts val="600"/>
              </a:spcBef>
              <a:spcAft>
                <a:spcPts val="0"/>
              </a:spcAft>
              <a:buClr>
                <a:schemeClr val="dk1"/>
              </a:buClr>
              <a:buSzPts val="1800"/>
              <a:buNone/>
            </a:pPr>
            <a:r>
              <a:rPr i="1" lang="en-US" sz="1800">
                <a:solidFill>
                  <a:schemeClr val="dk1"/>
                </a:solidFill>
                <a:latin typeface="Quattrocento Sans"/>
                <a:ea typeface="Quattrocento Sans"/>
                <a:cs typeface="Quattrocento Sans"/>
                <a:sym typeface="Quattrocento Sans"/>
              </a:rPr>
              <a:t>UserForm events are events that occur to the UserForm or an object (such as a button or cell) within the UserForm. An example of a UserForm event is clicking a cell in the UserForm.</a:t>
            </a:r>
            <a:endParaRPr/>
          </a:p>
          <a:p>
            <a:pPr indent="0" lvl="0" marL="12700" rtl="0" algn="l">
              <a:lnSpc>
                <a:spcPct val="150000"/>
              </a:lnSpc>
              <a:spcBef>
                <a:spcPts val="600"/>
              </a:spcBef>
              <a:spcAft>
                <a:spcPts val="0"/>
              </a:spcAft>
              <a:buClr>
                <a:schemeClr val="dk1"/>
              </a:buClr>
              <a:buSzPts val="2000"/>
              <a:buNone/>
            </a:pPr>
            <a:r>
              <a:rPr b="1" i="1" lang="en-US" sz="2000">
                <a:solidFill>
                  <a:schemeClr val="dk1"/>
                </a:solidFill>
                <a:latin typeface="Quattrocento Sans"/>
                <a:ea typeface="Quattrocento Sans"/>
                <a:cs typeface="Quattrocento Sans"/>
                <a:sym typeface="Quattrocento Sans"/>
              </a:rPr>
              <a:t>5. Chart events</a:t>
            </a:r>
            <a:endParaRPr/>
          </a:p>
          <a:p>
            <a:pPr indent="0" lvl="1" marL="469900" rtl="0" algn="l">
              <a:lnSpc>
                <a:spcPct val="150000"/>
              </a:lnSpc>
              <a:spcBef>
                <a:spcPts val="600"/>
              </a:spcBef>
              <a:spcAft>
                <a:spcPts val="0"/>
              </a:spcAft>
              <a:buClr>
                <a:schemeClr val="dk1"/>
              </a:buClr>
              <a:buSzPts val="1800"/>
              <a:buNone/>
            </a:pPr>
            <a:r>
              <a:rPr i="1" lang="en-US" sz="1800">
                <a:solidFill>
                  <a:schemeClr val="dk1"/>
                </a:solidFill>
                <a:latin typeface="Quattrocento Sans"/>
                <a:ea typeface="Quattrocento Sans"/>
                <a:cs typeface="Quattrocento Sans"/>
                <a:sym typeface="Quattrocento Sans"/>
              </a:rPr>
              <a:t>Chart events are events that occur on the chart sheet. A chart sheet is different from a worksheet, and its work is to hold charts. Examples of chart events include resizing a chart and changing the selection of a chart</a:t>
            </a:r>
            <a:r>
              <a:rPr i="1" lang="en-US" sz="2000">
                <a:solidFill>
                  <a:schemeClr val="dk1"/>
                </a:solidFill>
                <a:latin typeface="Quattrocento Sans"/>
                <a:ea typeface="Quattrocento Sans"/>
                <a:cs typeface="Quattrocento Sans"/>
                <a:sym typeface="Quattrocento Sans"/>
              </a:rPr>
              <a:t>.</a:t>
            </a:r>
            <a:endParaRPr/>
          </a:p>
          <a:p>
            <a:pPr indent="0" lvl="1" marL="698500" rtl="0" algn="l">
              <a:lnSpc>
                <a:spcPct val="150000"/>
              </a:lnSpc>
              <a:spcBef>
                <a:spcPts val="600"/>
              </a:spcBef>
              <a:spcAft>
                <a:spcPts val="0"/>
              </a:spcAft>
              <a:buClr>
                <a:srgbClr val="595959"/>
              </a:buClr>
              <a:buSzPts val="2000"/>
              <a:buNone/>
            </a:pPr>
            <a:r>
              <a:t/>
            </a:r>
            <a:endParaRPr i="1" sz="2000">
              <a:solidFill>
                <a:schemeClr val="dk1"/>
              </a:solidFill>
              <a:latin typeface="Quattrocento Sans"/>
              <a:ea typeface="Quattrocento Sans"/>
              <a:cs typeface="Quattrocento Sans"/>
              <a:sym typeface="Quattrocento Sans"/>
            </a:endParaRPr>
          </a:p>
          <a:p>
            <a:pPr indent="-215900" lvl="0" marL="355600" rtl="0" algn="l">
              <a:lnSpc>
                <a:spcPct val="100000"/>
              </a:lnSpc>
              <a:spcBef>
                <a:spcPts val="600"/>
              </a:spcBef>
              <a:spcAft>
                <a:spcPts val="0"/>
              </a:spcAft>
              <a:buClr>
                <a:srgbClr val="595959"/>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p:txBody>
      </p:sp>
      <p:sp>
        <p:nvSpPr>
          <p:cNvPr descr="Image result for vectors" id="138" name="Google Shape;138;p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44" name="Google Shape;144;p5"/>
          <p:cNvSpPr txBox="1"/>
          <p:nvPr>
            <p:ph type="title"/>
          </p:nvPr>
        </p:nvSpPr>
        <p:spPr>
          <a:xfrm>
            <a:off x="838200" y="739572"/>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WorkBook Level Events</a:t>
            </a:r>
            <a:endParaRPr b="1" i="1" sz="4400">
              <a:latin typeface="Quattrocento Sans"/>
              <a:ea typeface="Quattrocento Sans"/>
              <a:cs typeface="Quattrocento Sans"/>
              <a:sym typeface="Quattrocento Sans"/>
            </a:endParaRPr>
          </a:p>
        </p:txBody>
      </p:sp>
      <p:sp>
        <p:nvSpPr>
          <p:cNvPr id="145" name="Google Shape;145;p5"/>
          <p:cNvSpPr txBox="1"/>
          <p:nvPr>
            <p:ph idx="1" type="body"/>
          </p:nvPr>
        </p:nvSpPr>
        <p:spPr>
          <a:xfrm>
            <a:off x="838200" y="1422213"/>
            <a:ext cx="7317658"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46" name="Google Shape;146;p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7" name="Google Shape;147;p5"/>
          <p:cNvSpPr txBox="1"/>
          <p:nvPr/>
        </p:nvSpPr>
        <p:spPr>
          <a:xfrm>
            <a:off x="763229" y="1652648"/>
            <a:ext cx="9457403" cy="3323987"/>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i="1" lang="en-US" sz="2000">
                <a:solidFill>
                  <a:schemeClr val="dk1"/>
                </a:solidFill>
                <a:latin typeface="Quattrocento Sans"/>
                <a:ea typeface="Quattrocento Sans"/>
                <a:cs typeface="Quattrocento Sans"/>
                <a:sym typeface="Quattrocento Sans"/>
              </a:rPr>
              <a:t>Follow the steps below to view the list of workbook events:</a:t>
            </a:r>
            <a:endParaRPr i="1" sz="2000">
              <a:solidFill>
                <a:schemeClr val="dk1"/>
              </a:solidFill>
              <a:latin typeface="Quattrocento Sans"/>
              <a:ea typeface="Quattrocento Sans"/>
              <a:cs typeface="Quattrocento Sans"/>
              <a:sym typeface="Quattrocento Sans"/>
            </a:endParaRPr>
          </a:p>
          <a:p>
            <a:pPr indent="-342900" lvl="0" marL="342900" marR="0" rtl="0" algn="l">
              <a:lnSpc>
                <a:spcPct val="150000"/>
              </a:lnSpc>
              <a:spcBef>
                <a:spcPts val="5"/>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Open the VBA window from the Developer tab.</a:t>
            </a:r>
            <a:endParaRPr/>
          </a:p>
          <a:p>
            <a:pPr indent="-342900" lvl="0" marL="342900" marR="0" rtl="0" algn="l">
              <a:lnSpc>
                <a:spcPct val="150000"/>
              </a:lnSpc>
              <a:spcBef>
                <a:spcPts val="5"/>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Click on “ThisWorkbook” on the left-hand side below the Microsoft Excel Objects to open the code window.</a:t>
            </a:r>
            <a:endParaRPr/>
          </a:p>
          <a:p>
            <a:pPr indent="-342900" lvl="0" marL="342900" marR="0" rtl="0" algn="l">
              <a:lnSpc>
                <a:spcPct val="150000"/>
              </a:lnSpc>
              <a:spcBef>
                <a:spcPts val="5"/>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On the Code window, select Workbook from the drop-down option on the left. It will show the Workbook_Open code in the code window.</a:t>
            </a:r>
            <a:endParaRPr/>
          </a:p>
          <a:p>
            <a:pPr indent="-342900" lvl="0" marL="342900" marR="0" rtl="0" algn="l">
              <a:lnSpc>
                <a:spcPct val="150000"/>
              </a:lnSpc>
              <a:spcBef>
                <a:spcPts val="5"/>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Click the right-hand drop-down to see the list of workbook events.</a:t>
            </a:r>
            <a:endParaRPr i="1" sz="20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53" name="Google Shape;153;p6"/>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WorkBook Level Events</a:t>
            </a:r>
            <a:endParaRPr b="1" i="1" sz="4400">
              <a:latin typeface="Quattrocento Sans"/>
              <a:ea typeface="Quattrocento Sans"/>
              <a:cs typeface="Quattrocento Sans"/>
              <a:sym typeface="Quattrocento Sans"/>
            </a:endParaRPr>
          </a:p>
        </p:txBody>
      </p:sp>
      <p:sp>
        <p:nvSpPr>
          <p:cNvPr id="154" name="Google Shape;154;p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55" name="Google Shape;155;p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6" name="Google Shape;156;p6"/>
          <p:cNvSpPr txBox="1"/>
          <p:nvPr/>
        </p:nvSpPr>
        <p:spPr>
          <a:xfrm>
            <a:off x="1582937" y="5379354"/>
            <a:ext cx="6576403" cy="400110"/>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t/>
            </a:r>
            <a:endParaRPr i="1" sz="2000">
              <a:solidFill>
                <a:schemeClr val="dk1"/>
              </a:solidFill>
              <a:latin typeface="Quattrocento Sans"/>
              <a:ea typeface="Quattrocento Sans"/>
              <a:cs typeface="Quattrocento Sans"/>
              <a:sym typeface="Quattrocento Sans"/>
            </a:endParaRPr>
          </a:p>
        </p:txBody>
      </p:sp>
      <p:pic>
        <p:nvPicPr>
          <p:cNvPr descr="WorkBook Level Events" id="157" name="Google Shape;157;p6"/>
          <p:cNvPicPr preferRelativeResize="0"/>
          <p:nvPr/>
        </p:nvPicPr>
        <p:blipFill rotWithShape="1">
          <a:blip r:embed="rId3">
            <a:alphaModFix/>
          </a:blip>
          <a:srcRect b="0" l="0" r="0" t="0"/>
          <a:stretch/>
        </p:blipFill>
        <p:spPr>
          <a:xfrm>
            <a:off x="707922" y="1535578"/>
            <a:ext cx="10645877" cy="4962526"/>
          </a:xfrm>
          <a:prstGeom prst="rect">
            <a:avLst/>
          </a:prstGeom>
          <a:noFill/>
          <a:ln>
            <a:noFill/>
          </a:ln>
        </p:spPr>
      </p:pic>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63" name="Google Shape;163;p7"/>
          <p:cNvSpPr txBox="1"/>
          <p:nvPr>
            <p:ph type="title"/>
          </p:nvPr>
        </p:nvSpPr>
        <p:spPr>
          <a:xfrm flipH="1">
            <a:off x="835251" y="681038"/>
            <a:ext cx="411873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Examples</a:t>
            </a:r>
            <a:endParaRPr b="1" i="1" sz="4400">
              <a:latin typeface="Quattrocento Sans"/>
              <a:ea typeface="Quattrocento Sans"/>
              <a:cs typeface="Quattrocento Sans"/>
              <a:sym typeface="Quattrocento Sans"/>
            </a:endParaRPr>
          </a:p>
        </p:txBody>
      </p:sp>
      <p:sp>
        <p:nvSpPr>
          <p:cNvPr descr="Image result for vectors" id="164" name="Google Shape;164;p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5" name="Google Shape;165;p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66" name="Google Shape;166;p7"/>
          <p:cNvSpPr txBox="1"/>
          <p:nvPr/>
        </p:nvSpPr>
        <p:spPr>
          <a:xfrm>
            <a:off x="773800" y="1682145"/>
            <a:ext cx="10267334" cy="400110"/>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i="1" lang="en-US" sz="2000">
                <a:solidFill>
                  <a:schemeClr val="dk1"/>
                </a:solidFill>
                <a:latin typeface="Quattrocento Sans"/>
                <a:ea typeface="Quattrocento Sans"/>
                <a:cs typeface="Quattrocento Sans"/>
                <a:sym typeface="Quattrocento Sans"/>
              </a:rPr>
              <a:t>The following code will show a message “Welcome” whenever you open the workbook.</a:t>
            </a:r>
            <a:endParaRPr/>
          </a:p>
        </p:txBody>
      </p:sp>
      <p:pic>
        <p:nvPicPr>
          <p:cNvPr id="167" name="Google Shape;167;p7"/>
          <p:cNvPicPr preferRelativeResize="0"/>
          <p:nvPr/>
        </p:nvPicPr>
        <p:blipFill rotWithShape="1">
          <a:blip r:embed="rId3">
            <a:alphaModFix/>
          </a:blip>
          <a:srcRect b="0" l="0" r="0" t="0"/>
          <a:stretch/>
        </p:blipFill>
        <p:spPr>
          <a:xfrm>
            <a:off x="1331594" y="2513142"/>
            <a:ext cx="4265844" cy="1365683"/>
          </a:xfrm>
          <a:prstGeom prst="rect">
            <a:avLst/>
          </a:prstGeom>
          <a:noFill/>
          <a:ln>
            <a:noFill/>
          </a:ln>
        </p:spPr>
      </p:pic>
      <p:pic>
        <p:nvPicPr>
          <p:cNvPr id="168" name="Google Shape;168;p7"/>
          <p:cNvPicPr preferRelativeResize="0"/>
          <p:nvPr/>
        </p:nvPicPr>
        <p:blipFill rotWithShape="1">
          <a:blip r:embed="rId4">
            <a:alphaModFix/>
          </a:blip>
          <a:srcRect b="0" l="0" r="0" t="0"/>
          <a:stretch/>
        </p:blipFill>
        <p:spPr>
          <a:xfrm>
            <a:off x="6155232" y="2423033"/>
            <a:ext cx="3207433" cy="1524213"/>
          </a:xfrm>
          <a:prstGeom prst="rect">
            <a:avLst/>
          </a:prstGeom>
          <a:noFill/>
          <a:ln>
            <a:noFill/>
          </a:ln>
        </p:spPr>
      </p:pic>
      <p:pic>
        <p:nvPicPr>
          <p:cNvPr id="169" name="Google Shape;169;p7"/>
          <p:cNvPicPr preferRelativeResize="0"/>
          <p:nvPr/>
        </p:nvPicPr>
        <p:blipFill rotWithShape="1">
          <a:blip r:embed="rId5">
            <a:alphaModFix/>
          </a:blip>
          <a:srcRect b="0" l="0" r="0" t="0"/>
          <a:stretch/>
        </p:blipFill>
        <p:spPr>
          <a:xfrm>
            <a:off x="838201" y="4793227"/>
            <a:ext cx="6787251" cy="1305580"/>
          </a:xfrm>
          <a:prstGeom prst="rect">
            <a:avLst/>
          </a:prstGeom>
          <a:noFill/>
          <a:ln>
            <a:noFill/>
          </a:ln>
        </p:spPr>
      </p:pic>
      <p:pic>
        <p:nvPicPr>
          <p:cNvPr id="170" name="Google Shape;170;p7"/>
          <p:cNvPicPr preferRelativeResize="0"/>
          <p:nvPr/>
        </p:nvPicPr>
        <p:blipFill rotWithShape="1">
          <a:blip r:embed="rId6">
            <a:alphaModFix/>
          </a:blip>
          <a:srcRect b="0" l="0" r="0" t="0"/>
          <a:stretch/>
        </p:blipFill>
        <p:spPr>
          <a:xfrm>
            <a:off x="8143183" y="4188429"/>
            <a:ext cx="2897951" cy="2138044"/>
          </a:xfrm>
          <a:prstGeom prst="rect">
            <a:avLst/>
          </a:prstGeom>
          <a:noFill/>
          <a:ln>
            <a:noFill/>
          </a:ln>
        </p:spPr>
      </p:pic>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76" name="Google Shape;176;p8"/>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MsgBox</a:t>
            </a:r>
            <a:endParaRPr b="1" i="1" sz="4400">
              <a:latin typeface="Quattrocento Sans"/>
              <a:ea typeface="Quattrocento Sans"/>
              <a:cs typeface="Quattrocento Sans"/>
              <a:sym typeface="Quattrocento Sans"/>
            </a:endParaRPr>
          </a:p>
        </p:txBody>
      </p:sp>
      <p:sp>
        <p:nvSpPr>
          <p:cNvPr id="177" name="Google Shape;177;p8"/>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78" name="Google Shape;178;p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9" name="Google Shape;179;p8"/>
          <p:cNvSpPr/>
          <p:nvPr/>
        </p:nvSpPr>
        <p:spPr>
          <a:xfrm>
            <a:off x="838201" y="1439512"/>
            <a:ext cx="10282084" cy="5324535"/>
          </a:xfrm>
          <a:prstGeom prst="rect">
            <a:avLst/>
          </a:prstGeom>
          <a:noFill/>
          <a:ln>
            <a:noFill/>
          </a:ln>
        </p:spPr>
        <p:txBody>
          <a:bodyPr anchorCtr="0" anchor="ctr" bIns="45700" lIns="91425" spcFirstLastPara="1" rIns="91425" wrap="square" tIns="45700">
            <a:spAutoFit/>
          </a:bodyPr>
          <a:lstStyle/>
          <a:p>
            <a:pPr indent="-342900" lvl="0" marL="342900" marR="0" rtl="0" algn="l">
              <a:spcBef>
                <a:spcPts val="0"/>
              </a:spcBef>
              <a:spcAft>
                <a:spcPts val="0"/>
              </a:spcAft>
              <a:buClr>
                <a:srgbClr val="000000"/>
              </a:buClr>
              <a:buSzPts val="2000"/>
              <a:buFont typeface="Noto Sans Symbols"/>
              <a:buChar char="⮚"/>
            </a:pPr>
            <a:r>
              <a:rPr i="1" lang="en-US" sz="2000">
                <a:solidFill>
                  <a:srgbClr val="000000"/>
                </a:solidFill>
                <a:latin typeface="Quattrocento Sans"/>
                <a:ea typeface="Quattrocento Sans"/>
                <a:cs typeface="Quattrocento Sans"/>
                <a:sym typeface="Quattrocento Sans"/>
              </a:rPr>
              <a:t>The MsgBox function displays a message box and waits for the user to click a button and then an action is performed based on the button clicked by the user.</a:t>
            </a:r>
            <a:endParaRPr/>
          </a:p>
          <a:p>
            <a:pPr indent="-342900" lvl="0" marL="342900" marR="0" rtl="0" algn="l">
              <a:spcBef>
                <a:spcPts val="0"/>
              </a:spcBef>
              <a:spcAft>
                <a:spcPts val="0"/>
              </a:spcAft>
              <a:buClr>
                <a:srgbClr val="000000"/>
              </a:buClr>
              <a:buSzPts val="2000"/>
              <a:buFont typeface="Noto Sans Symbols"/>
              <a:buChar char="⮚"/>
            </a:pPr>
            <a:r>
              <a:rPr i="1" lang="en-US" sz="2000">
                <a:solidFill>
                  <a:srgbClr val="000000"/>
                </a:solidFill>
                <a:latin typeface="Quattrocento Sans"/>
                <a:ea typeface="Quattrocento Sans"/>
                <a:cs typeface="Quattrocento Sans"/>
                <a:sym typeface="Quattrocento Sans"/>
              </a:rPr>
              <a:t>Syntax: </a:t>
            </a:r>
            <a:r>
              <a:rPr b="1" i="1" lang="en-US" sz="2000">
                <a:solidFill>
                  <a:srgbClr val="000000"/>
                </a:solidFill>
                <a:latin typeface="Quattrocento Sans"/>
                <a:ea typeface="Quattrocento Sans"/>
                <a:cs typeface="Quattrocento Sans"/>
                <a:sym typeface="Quattrocento Sans"/>
              </a:rPr>
              <a:t>MsgBox(prompt[,buttons][,title][,helpfile,context])</a:t>
            </a:r>
            <a:endParaRPr/>
          </a:p>
          <a:p>
            <a:pPr indent="0" lvl="0" marL="0" marR="0" rtl="0" algn="l">
              <a:spcBef>
                <a:spcPts val="0"/>
              </a:spcBef>
              <a:spcAft>
                <a:spcPts val="0"/>
              </a:spcAft>
              <a:buNone/>
            </a:pPr>
            <a:r>
              <a:t/>
            </a:r>
            <a:endParaRPr b="1" i="1" sz="2000">
              <a:solidFill>
                <a:srgbClr val="000000"/>
              </a:solidFill>
              <a:latin typeface="Quattrocento Sans"/>
              <a:ea typeface="Quattrocento Sans"/>
              <a:cs typeface="Quattrocento Sans"/>
              <a:sym typeface="Quattrocento Sans"/>
            </a:endParaRPr>
          </a:p>
          <a:p>
            <a:pPr indent="-457200" lvl="0" marL="457200" marR="0" rtl="0" algn="l">
              <a:spcBef>
                <a:spcPts val="0"/>
              </a:spcBef>
              <a:spcAft>
                <a:spcPts val="0"/>
              </a:spcAft>
              <a:buClr>
                <a:srgbClr val="000000"/>
              </a:buClr>
              <a:buSzPts val="2000"/>
              <a:buFont typeface="Calibri"/>
              <a:buAutoNum type="arabicPeriod"/>
            </a:pPr>
            <a:r>
              <a:rPr b="1" i="1" lang="en-US" sz="2000">
                <a:solidFill>
                  <a:srgbClr val="000000"/>
                </a:solidFill>
                <a:latin typeface="Quattrocento Sans"/>
                <a:ea typeface="Quattrocento Sans"/>
                <a:cs typeface="Quattrocento Sans"/>
                <a:sym typeface="Quattrocento Sans"/>
              </a:rPr>
              <a:t>Prompt − </a:t>
            </a:r>
            <a:r>
              <a:rPr i="1" lang="en-US" sz="2000">
                <a:solidFill>
                  <a:srgbClr val="000000"/>
                </a:solidFill>
                <a:latin typeface="Quattrocento Sans"/>
                <a:ea typeface="Quattrocento Sans"/>
                <a:cs typeface="Quattrocento Sans"/>
                <a:sym typeface="Quattrocento Sans"/>
              </a:rPr>
              <a:t>A Required Parameter. A String that is displayed as a message in the dialog box. The maximum length of prompt is approximately 1024 characters.</a:t>
            </a:r>
            <a:endParaRPr/>
          </a:p>
          <a:p>
            <a:pPr indent="-457200" lvl="0" marL="457200" marR="0" rtl="0" algn="l">
              <a:spcBef>
                <a:spcPts val="0"/>
              </a:spcBef>
              <a:spcAft>
                <a:spcPts val="0"/>
              </a:spcAft>
              <a:buClr>
                <a:srgbClr val="000000"/>
              </a:buClr>
              <a:buSzPts val="2000"/>
              <a:buFont typeface="Calibri"/>
              <a:buAutoNum type="arabicPeriod"/>
            </a:pPr>
            <a:r>
              <a:rPr b="1" i="1" lang="en-US" sz="2000">
                <a:solidFill>
                  <a:srgbClr val="000000"/>
                </a:solidFill>
                <a:latin typeface="Quattrocento Sans"/>
                <a:ea typeface="Quattrocento Sans"/>
                <a:cs typeface="Quattrocento Sans"/>
                <a:sym typeface="Quattrocento Sans"/>
              </a:rPr>
              <a:t>Buttons − </a:t>
            </a:r>
            <a:r>
              <a:rPr i="1" lang="en-US" sz="2000">
                <a:solidFill>
                  <a:srgbClr val="000000"/>
                </a:solidFill>
                <a:latin typeface="Quattrocento Sans"/>
                <a:ea typeface="Quattrocento Sans"/>
                <a:cs typeface="Quattrocento Sans"/>
                <a:sym typeface="Quattrocento Sans"/>
              </a:rPr>
              <a:t>An Optional Parameter. A Numeric expression that specifies the type of buttons to display, the icon style to use, the identity of the default button, and the modality of the message box. If left blank, the default value for buttons is 0.</a:t>
            </a:r>
            <a:endParaRPr/>
          </a:p>
          <a:p>
            <a:pPr indent="-457200" lvl="0" marL="457200" marR="0" rtl="0" algn="l">
              <a:spcBef>
                <a:spcPts val="0"/>
              </a:spcBef>
              <a:spcAft>
                <a:spcPts val="0"/>
              </a:spcAft>
              <a:buClr>
                <a:srgbClr val="000000"/>
              </a:buClr>
              <a:buSzPts val="2000"/>
              <a:buFont typeface="Calibri"/>
              <a:buAutoNum type="arabicPeriod"/>
            </a:pPr>
            <a:r>
              <a:rPr b="1" i="1" lang="en-US" sz="2000">
                <a:solidFill>
                  <a:srgbClr val="000000"/>
                </a:solidFill>
                <a:latin typeface="Quattrocento Sans"/>
                <a:ea typeface="Quattrocento Sans"/>
                <a:cs typeface="Quattrocento Sans"/>
                <a:sym typeface="Quattrocento Sans"/>
              </a:rPr>
              <a:t>Title </a:t>
            </a:r>
            <a:r>
              <a:rPr i="1" lang="en-US" sz="2000">
                <a:solidFill>
                  <a:srgbClr val="000000"/>
                </a:solidFill>
                <a:latin typeface="Quattrocento Sans"/>
                <a:ea typeface="Quattrocento Sans"/>
                <a:cs typeface="Quattrocento Sans"/>
                <a:sym typeface="Quattrocento Sans"/>
              </a:rPr>
              <a:t>− An Optional Parameter. A String expression displayed in the title bar of the dialog box. If the title is left blank, the application name is placed in the title bar.</a:t>
            </a:r>
            <a:endParaRPr/>
          </a:p>
          <a:p>
            <a:pPr indent="-457200" lvl="0" marL="457200" marR="0" rtl="0" algn="l">
              <a:spcBef>
                <a:spcPts val="0"/>
              </a:spcBef>
              <a:spcAft>
                <a:spcPts val="0"/>
              </a:spcAft>
              <a:buClr>
                <a:srgbClr val="000000"/>
              </a:buClr>
              <a:buSzPts val="2000"/>
              <a:buFont typeface="Calibri"/>
              <a:buAutoNum type="arabicPeriod"/>
            </a:pPr>
            <a:r>
              <a:rPr b="1" i="1" lang="en-US" sz="2000">
                <a:solidFill>
                  <a:srgbClr val="000000"/>
                </a:solidFill>
                <a:latin typeface="Quattrocento Sans"/>
                <a:ea typeface="Quattrocento Sans"/>
                <a:cs typeface="Quattrocento Sans"/>
                <a:sym typeface="Quattrocento Sans"/>
              </a:rPr>
              <a:t>Helpfile − </a:t>
            </a:r>
            <a:r>
              <a:rPr i="1" lang="en-US" sz="2000">
                <a:solidFill>
                  <a:srgbClr val="000000"/>
                </a:solidFill>
                <a:latin typeface="Quattrocento Sans"/>
                <a:ea typeface="Quattrocento Sans"/>
                <a:cs typeface="Quattrocento Sans"/>
                <a:sym typeface="Quattrocento Sans"/>
              </a:rPr>
              <a:t>An Optional Parameter. A String expression that identifies the Help file to use for providing context-sensitive help for the dialog box.</a:t>
            </a:r>
            <a:endParaRPr i="1" sz="2000">
              <a:solidFill>
                <a:srgbClr val="000000"/>
              </a:solidFill>
              <a:latin typeface="Quattrocento Sans"/>
              <a:ea typeface="Quattrocento Sans"/>
              <a:cs typeface="Quattrocento Sans"/>
              <a:sym typeface="Quattrocento Sans"/>
            </a:endParaRPr>
          </a:p>
          <a:p>
            <a:pPr indent="-457200" lvl="0" marL="457200" marR="0" rtl="0" algn="l">
              <a:spcBef>
                <a:spcPts val="0"/>
              </a:spcBef>
              <a:spcAft>
                <a:spcPts val="0"/>
              </a:spcAft>
              <a:buClr>
                <a:srgbClr val="000000"/>
              </a:buClr>
              <a:buSzPts val="2000"/>
              <a:buFont typeface="Calibri"/>
              <a:buAutoNum type="arabicPeriod"/>
            </a:pPr>
            <a:r>
              <a:rPr b="1" i="1" lang="en-US" sz="2000">
                <a:solidFill>
                  <a:srgbClr val="000000"/>
                </a:solidFill>
                <a:latin typeface="Quattrocento Sans"/>
                <a:ea typeface="Quattrocento Sans"/>
                <a:cs typeface="Quattrocento Sans"/>
                <a:sym typeface="Quattrocento Sans"/>
              </a:rPr>
              <a:t>Context − </a:t>
            </a:r>
            <a:r>
              <a:rPr i="1" lang="en-US" sz="2000">
                <a:solidFill>
                  <a:srgbClr val="000000"/>
                </a:solidFill>
                <a:latin typeface="Quattrocento Sans"/>
                <a:ea typeface="Quattrocento Sans"/>
                <a:cs typeface="Quattrocento Sans"/>
                <a:sym typeface="Quattrocento Sans"/>
              </a:rPr>
              <a:t>An Optional Parameter. A Numeric expression that identifies the Help context number assigned by the Help author to the appropriate Help topic. If context is provided, helpfile must also be provided.</a:t>
            </a:r>
            <a:endParaRPr/>
          </a:p>
          <a:p>
            <a:pPr indent="-215900" lvl="0" marL="342900" marR="0" rtl="0" algn="l">
              <a:spcBef>
                <a:spcPts val="0"/>
              </a:spcBef>
              <a:spcAft>
                <a:spcPts val="0"/>
              </a:spcAft>
              <a:buClr>
                <a:schemeClr val="dk1"/>
              </a:buClr>
              <a:buSzPts val="2000"/>
              <a:buFont typeface="Noto Sans Symbols"/>
              <a:buNone/>
            </a:pPr>
            <a:r>
              <a:t/>
            </a:r>
            <a:endParaRPr i="1" sz="2000">
              <a:solidFill>
                <a:srgbClr val="000000"/>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85" name="Google Shape;185;p9"/>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Buttons in MsgBox</a:t>
            </a:r>
            <a:endParaRPr b="1" i="1" sz="4400">
              <a:latin typeface="Quattrocento Sans"/>
              <a:ea typeface="Quattrocento Sans"/>
              <a:cs typeface="Quattrocento Sans"/>
              <a:sym typeface="Quattrocento Sans"/>
            </a:endParaRPr>
          </a:p>
        </p:txBody>
      </p:sp>
      <p:sp>
        <p:nvSpPr>
          <p:cNvPr id="186" name="Google Shape;186;p9"/>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87" name="Google Shape;187;p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8" name="Google Shape;188;p9"/>
          <p:cNvSpPr txBox="1"/>
          <p:nvPr/>
        </p:nvSpPr>
        <p:spPr>
          <a:xfrm>
            <a:off x="460374" y="1327786"/>
            <a:ext cx="11028619" cy="535531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The </a:t>
            </a:r>
            <a:r>
              <a:rPr b="1" lang="en-US" sz="1800">
                <a:solidFill>
                  <a:schemeClr val="dk1"/>
                </a:solidFill>
                <a:latin typeface="Calibri"/>
                <a:ea typeface="Calibri"/>
                <a:cs typeface="Calibri"/>
                <a:sym typeface="Calibri"/>
              </a:rPr>
              <a:t>Buttons</a:t>
            </a:r>
            <a:r>
              <a:rPr lang="en-US" sz="1800">
                <a:solidFill>
                  <a:schemeClr val="dk1"/>
                </a:solidFill>
                <a:latin typeface="Calibri"/>
                <a:ea typeface="Calibri"/>
                <a:cs typeface="Calibri"/>
                <a:sym typeface="Calibri"/>
              </a:rPr>
              <a:t> parameter can take any of the following values −</a:t>
            </a:r>
            <a:endParaRPr/>
          </a:p>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0 vbOKOnly - Displays OK button only.</a:t>
            </a:r>
            <a:endParaRPr/>
          </a:p>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1 vbOKCancel - Displays OK and Cancel buttons.</a:t>
            </a:r>
            <a:endParaRPr/>
          </a:p>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2 vbAbortRetryIgnore - Displays Abort, Retry, and Ignore buttons.</a:t>
            </a:r>
            <a:endParaRPr/>
          </a:p>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3 vbYesNoCancel - Displays Yes, No, and Cancel buttons.</a:t>
            </a:r>
            <a:endParaRPr/>
          </a:p>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4 vbYesNo - Displays Yes and No buttons.</a:t>
            </a:r>
            <a:endParaRPr/>
          </a:p>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5 vbRetryCancel - Displays Retry and Cancel buttons.</a:t>
            </a:r>
            <a:endParaRPr/>
          </a:p>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16 vbCritical - Displays Critical Message icon.</a:t>
            </a:r>
            <a:endParaRPr/>
          </a:p>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32 vbQuestion - Displays Warning Query icon.</a:t>
            </a:r>
            <a:endParaRPr/>
          </a:p>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48 vbExclamation - Displays Warning Message icon.</a:t>
            </a:r>
            <a:endParaRPr/>
          </a:p>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64 vbInformation - Displays Information Message icon.</a:t>
            </a:r>
            <a:endParaRPr/>
          </a:p>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0 vbDefaultButton1 - First button is default.</a:t>
            </a:r>
            <a:endParaRPr/>
          </a:p>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256 vbDefaultButton2 - Second button is default.</a:t>
            </a:r>
            <a:endParaRPr/>
          </a:p>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512 vbDefaultButton3 - Third button is default.</a:t>
            </a:r>
            <a:endParaRPr/>
          </a:p>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768 vbDefaultButton4 - Fourth button is default.</a:t>
            </a:r>
            <a:endParaRPr/>
          </a:p>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0 vbApplicationModal Application modal - The current application will not work until the user responds to the message box.</a:t>
            </a:r>
            <a:endParaRPr/>
          </a:p>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4096 vbSystemModal System modal - All applications will not work until the user responds to the message box.</a:t>
            </a:r>
            <a:endParaRP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